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A78EDE-6B1A-4DD6-83D0-214F39FE31D7}" type="datetimeFigureOut">
              <a:rPr lang="en-US" smtClean="0"/>
              <a:pPr/>
              <a:t>6/15/2010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A572E1D-004D-47D9-9ED6-443E0AE878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solidFill>
                  <a:schemeClr val="tx1"/>
                </a:solidFill>
              </a:rPr>
              <a:t>In English, knowing when to use </a:t>
            </a:r>
            <a:r>
              <a:rPr lang="en-CA" b="1" dirty="0" smtClean="0">
                <a:solidFill>
                  <a:schemeClr val="tx1"/>
                </a:solidFill>
              </a:rPr>
              <a:t>'a'</a:t>
            </a:r>
            <a:r>
              <a:rPr lang="en-CA" dirty="0" smtClean="0">
                <a:solidFill>
                  <a:schemeClr val="tx1"/>
                </a:solidFill>
              </a:rPr>
              <a:t> or </a:t>
            </a:r>
            <a:r>
              <a:rPr lang="en-CA" b="1" dirty="0" smtClean="0">
                <a:solidFill>
                  <a:schemeClr val="tx1"/>
                </a:solidFill>
              </a:rPr>
              <a:t>'the'</a:t>
            </a:r>
            <a:r>
              <a:rPr lang="en-CA" dirty="0" smtClean="0">
                <a:solidFill>
                  <a:schemeClr val="tx1"/>
                </a:solidFill>
              </a:rPr>
              <a:t> can be difficult. Fortunately, there are rules to help you, but you need to know what type of noun you are using.</a:t>
            </a:r>
          </a:p>
          <a:p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English Articles</a:t>
            </a: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Grammar rule 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When you have a single, countable English noun, you must always have an article before it. </a:t>
            </a:r>
          </a:p>
          <a:p>
            <a:r>
              <a:rPr lang="en-CA" dirty="0" smtClean="0"/>
              <a:t>We cannot say "please pass me pen", we must say "please pass me </a:t>
            </a:r>
            <a:r>
              <a:rPr lang="en-CA" b="1" dirty="0" smtClean="0"/>
              <a:t>the</a:t>
            </a:r>
            <a:r>
              <a:rPr lang="en-CA" dirty="0" smtClean="0"/>
              <a:t> pen" or "please pass me </a:t>
            </a:r>
            <a:r>
              <a:rPr lang="en-CA" b="1" dirty="0" smtClean="0"/>
              <a:t>a</a:t>
            </a:r>
            <a:r>
              <a:rPr lang="en-CA" dirty="0" smtClean="0"/>
              <a:t> pen" or "please pass me </a:t>
            </a:r>
            <a:r>
              <a:rPr lang="en-CA" b="1" dirty="0" smtClean="0"/>
              <a:t>your</a:t>
            </a:r>
            <a:r>
              <a:rPr lang="en-CA" dirty="0" smtClean="0"/>
              <a:t> pen".</a:t>
            </a:r>
          </a:p>
          <a:p>
            <a:r>
              <a:rPr lang="en-CA" dirty="0" smtClean="0"/>
              <a:t>Nouns in English can also be uncountable. Uncountable nouns can be concepts, such as 'life', 'happiness' and so on, or materials and substances, such as 'coffee', or 'wood'.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Grammar rule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Uncountable nouns don't use </a:t>
            </a:r>
            <a:r>
              <a:rPr lang="en-CA" b="1" dirty="0" smtClean="0"/>
              <a:t>'a'</a:t>
            </a:r>
            <a:r>
              <a:rPr lang="en-CA" dirty="0" smtClean="0"/>
              <a:t> or </a:t>
            </a:r>
            <a:r>
              <a:rPr lang="en-CA" b="1" dirty="0" smtClean="0"/>
              <a:t>'an'</a:t>
            </a:r>
            <a:r>
              <a:rPr lang="en-CA" dirty="0" smtClean="0"/>
              <a:t>. This is because you can't count them. </a:t>
            </a:r>
          </a:p>
          <a:p>
            <a:r>
              <a:rPr lang="en-CA" dirty="0" smtClean="0"/>
              <a:t>For example, advice is an uncountable noun. You can't say "he gave me an advice", but you can say "he gave me </a:t>
            </a:r>
            <a:r>
              <a:rPr lang="en-CA" b="1" dirty="0" smtClean="0"/>
              <a:t>some</a:t>
            </a:r>
            <a:r>
              <a:rPr lang="en-CA" dirty="0" smtClean="0"/>
              <a:t> advice", or "he gave me </a:t>
            </a:r>
            <a:r>
              <a:rPr lang="en-CA" b="1" dirty="0" smtClean="0"/>
              <a:t>a piece of</a:t>
            </a:r>
            <a:r>
              <a:rPr lang="en-CA" dirty="0" smtClean="0"/>
              <a:t> advice".</a:t>
            </a:r>
          </a:p>
          <a:p>
            <a:r>
              <a:rPr lang="en-CA" dirty="0" smtClean="0"/>
              <a:t>Some nouns can be both countable and uncountable. For example, we say "coffee" meaning the product, but we say "</a:t>
            </a:r>
            <a:r>
              <a:rPr lang="en-CA" b="1" dirty="0" smtClean="0"/>
              <a:t>a</a:t>
            </a:r>
            <a:r>
              <a:rPr lang="en-CA" dirty="0" smtClean="0"/>
              <a:t> coffee" when asking for one cup of coffee.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vs. An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>
              <a:buNone/>
              <a:defRPr/>
            </a:pPr>
            <a:r>
              <a:rPr lang="en-CA" b="1" dirty="0"/>
              <a:t>A: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en-CA" b="1" dirty="0"/>
              <a:t>Rule.</a:t>
            </a:r>
            <a:r>
              <a:rPr lang="en-CA" dirty="0"/>
              <a:t> Use </a:t>
            </a:r>
            <a:r>
              <a:rPr lang="en-CA" i="1" dirty="0"/>
              <a:t>a</a:t>
            </a:r>
            <a:r>
              <a:rPr lang="en-CA" dirty="0"/>
              <a:t> when the first letter of the word following has the sound of a consonant. Keep in mind that some vowels sound like consonants when they’re sounded out as individual letters.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en-CA" b="1" dirty="0"/>
              <a:t>Examples:</a:t>
            </a:r>
            <a:endParaRPr lang="en-CA" dirty="0"/>
          </a:p>
          <a:p>
            <a:pPr marL="365760" indent="-256032">
              <a:buNone/>
              <a:defRPr/>
            </a:pPr>
            <a:r>
              <a:rPr lang="en-CA" i="1" dirty="0"/>
              <a:t>	a finger</a:t>
            </a:r>
            <a:endParaRPr lang="en-CA" dirty="0"/>
          </a:p>
          <a:p>
            <a:pPr marL="365760" indent="-256032">
              <a:buNone/>
              <a:defRPr/>
            </a:pPr>
            <a:r>
              <a:rPr lang="en-CA" i="1" dirty="0"/>
              <a:t>	a hotel</a:t>
            </a:r>
            <a:endParaRPr lang="en-CA" dirty="0"/>
          </a:p>
          <a:p>
            <a:pPr marL="365760" indent="-256032">
              <a:buNone/>
              <a:defRPr/>
            </a:pPr>
            <a:r>
              <a:rPr lang="en-CA" i="1" dirty="0"/>
              <a:t>	a U-turn</a:t>
            </a:r>
            <a:r>
              <a:rPr lang="en-CA" dirty="0"/>
              <a:t> (pronounced You-turn)</a:t>
            </a:r>
          </a:p>
          <a:p>
            <a:pPr marL="365760" indent="-256032">
              <a:buNone/>
              <a:defRPr/>
            </a:pPr>
            <a:r>
              <a:rPr lang="en-CA" i="1" dirty="0"/>
              <a:t>	a HUD program</a:t>
            </a:r>
            <a:endParaRPr lang="en-CA" dirty="0"/>
          </a:p>
          <a:p>
            <a:pPr marL="365760" indent="-256032">
              <a:buNone/>
              <a:defRPr/>
            </a:pPr>
            <a:r>
              <a:rPr lang="en-CA" i="1" dirty="0"/>
              <a:t>	a NASA study 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vs. An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>
              <a:buNone/>
              <a:defRPr/>
            </a:pPr>
            <a:r>
              <a:rPr lang="en-CA" b="1" dirty="0"/>
              <a:t>An: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en-CA" b="1" dirty="0"/>
              <a:t>Rule.</a:t>
            </a:r>
            <a:r>
              <a:rPr lang="en-CA" dirty="0"/>
              <a:t> Use </a:t>
            </a:r>
            <a:r>
              <a:rPr lang="en-CA" i="1" dirty="0"/>
              <a:t>an</a:t>
            </a:r>
            <a:r>
              <a:rPr lang="en-CA" dirty="0"/>
              <a:t> when the first letter of the word following has the sound of a vowel. Remember that some consonants sound like vowels when they’re spoken as individual letters.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en-CA" b="1" dirty="0"/>
              <a:t>Examples:</a:t>
            </a:r>
            <a:endParaRPr lang="en-CA" dirty="0"/>
          </a:p>
          <a:p>
            <a:pPr marL="365760" indent="-256032">
              <a:buNone/>
              <a:defRPr/>
            </a:pPr>
            <a:r>
              <a:rPr lang="en-CA" i="1" dirty="0"/>
              <a:t>	an FBI case</a:t>
            </a:r>
            <a:r>
              <a:rPr lang="en-CA" dirty="0"/>
              <a:t> (</a:t>
            </a:r>
            <a:r>
              <a:rPr lang="en-CA" i="1" dirty="0"/>
              <a:t>F</a:t>
            </a:r>
            <a:r>
              <a:rPr lang="en-CA" dirty="0"/>
              <a:t> is pronounced </a:t>
            </a:r>
            <a:r>
              <a:rPr lang="en-CA" i="1" dirty="0" err="1"/>
              <a:t>ef</a:t>
            </a:r>
            <a:r>
              <a:rPr lang="en-CA" dirty="0"/>
              <a:t> here)</a:t>
            </a:r>
          </a:p>
          <a:p>
            <a:pPr marL="365760" indent="-256032">
              <a:buNone/>
              <a:defRPr/>
            </a:pPr>
            <a:r>
              <a:rPr lang="en-CA" i="1" dirty="0"/>
              <a:t>	an </a:t>
            </a:r>
            <a:r>
              <a:rPr lang="en-CA" i="1" dirty="0" err="1"/>
              <a:t>honor</a:t>
            </a:r>
            <a:r>
              <a:rPr lang="en-CA" dirty="0"/>
              <a:t> (</a:t>
            </a:r>
            <a:r>
              <a:rPr lang="en-CA" i="1" dirty="0"/>
              <a:t>H</a:t>
            </a:r>
            <a:r>
              <a:rPr lang="en-CA" dirty="0"/>
              <a:t> is silent here)</a:t>
            </a:r>
          </a:p>
          <a:p>
            <a:pPr marL="365760" indent="-256032">
              <a:buNone/>
              <a:defRPr/>
            </a:pPr>
            <a:r>
              <a:rPr lang="en-CA" i="1" dirty="0"/>
              <a:t>	an unusual idea</a:t>
            </a:r>
            <a:endParaRPr lang="en-CA" dirty="0"/>
          </a:p>
          <a:p>
            <a:pPr marL="365760" indent="-256032">
              <a:buNone/>
              <a:defRPr/>
            </a:pPr>
            <a:r>
              <a:rPr lang="en-CA" i="1" dirty="0"/>
              <a:t>	an HMO plan </a:t>
            </a:r>
            <a:r>
              <a:rPr lang="en-CA" dirty="0"/>
              <a:t>(</a:t>
            </a:r>
            <a:r>
              <a:rPr lang="en-CA" i="1" dirty="0"/>
              <a:t>H</a:t>
            </a:r>
            <a:r>
              <a:rPr lang="en-CA" dirty="0"/>
              <a:t> is pronounced </a:t>
            </a:r>
            <a:r>
              <a:rPr lang="en-CA" i="1" dirty="0"/>
              <a:t>aitch</a:t>
            </a:r>
            <a:r>
              <a:rPr lang="en-CA" dirty="0"/>
              <a:t> here)</a:t>
            </a:r>
          </a:p>
          <a:p>
            <a:pPr marL="365760" indent="-256032">
              <a:buNone/>
              <a:defRPr/>
            </a:pPr>
            <a:r>
              <a:rPr lang="en-CA" i="1" dirty="0"/>
              <a:t>	an NAACP convention </a:t>
            </a:r>
            <a:r>
              <a:rPr lang="en-CA" dirty="0"/>
              <a:t>(</a:t>
            </a:r>
            <a:r>
              <a:rPr lang="en-CA" i="1" dirty="0"/>
              <a:t>N </a:t>
            </a:r>
            <a:r>
              <a:rPr lang="en-CA" dirty="0"/>
              <a:t>is pronounced </a:t>
            </a:r>
            <a:r>
              <a:rPr lang="en-CA" i="1" dirty="0"/>
              <a:t>en</a:t>
            </a:r>
            <a:r>
              <a:rPr lang="en-CA" dirty="0"/>
              <a:t> </a:t>
            </a:r>
            <a:r>
              <a:rPr lang="en-CA" dirty="0" smtClean="0"/>
              <a:t>here)</a:t>
            </a: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Grammar rule 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543956" cy="4525963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You can use </a:t>
            </a:r>
            <a:r>
              <a:rPr lang="en-CA" b="1" dirty="0" smtClean="0"/>
              <a:t>'the'</a:t>
            </a:r>
            <a:r>
              <a:rPr lang="en-CA" dirty="0" smtClean="0"/>
              <a:t> to make general things specific. You can use </a:t>
            </a:r>
            <a:r>
              <a:rPr lang="en-CA" b="1" dirty="0" smtClean="0"/>
              <a:t>'the'</a:t>
            </a:r>
            <a:r>
              <a:rPr lang="en-CA" dirty="0" smtClean="0"/>
              <a:t> with any type of noun – plural or singular, countable or uncountable.</a:t>
            </a:r>
          </a:p>
          <a:p>
            <a:r>
              <a:rPr lang="en-CA" dirty="0" smtClean="0"/>
              <a:t>"Please pass me </a:t>
            </a:r>
            <a:r>
              <a:rPr lang="en-CA" b="1" dirty="0" smtClean="0"/>
              <a:t>a </a:t>
            </a:r>
            <a:r>
              <a:rPr lang="en-CA" dirty="0" smtClean="0"/>
              <a:t>pen" – any pen.</a:t>
            </a:r>
            <a:br>
              <a:rPr lang="en-CA" dirty="0" smtClean="0"/>
            </a:br>
            <a:r>
              <a:rPr lang="en-CA" dirty="0" smtClean="0"/>
              <a:t>"Please pass me </a:t>
            </a:r>
            <a:r>
              <a:rPr lang="en-CA" b="1" dirty="0" smtClean="0"/>
              <a:t>the</a:t>
            </a:r>
            <a:r>
              <a:rPr lang="en-CA" dirty="0" smtClean="0"/>
              <a:t> pen" – the one that we can both see.</a:t>
            </a:r>
          </a:p>
          <a:p>
            <a:r>
              <a:rPr lang="en-CA" dirty="0" smtClean="0"/>
              <a:t>"Children grow up quickly" – children in general.</a:t>
            </a:r>
            <a:br>
              <a:rPr lang="en-CA" dirty="0" smtClean="0"/>
            </a:br>
            <a:r>
              <a:rPr lang="en-CA" dirty="0" smtClean="0"/>
              <a:t>"</a:t>
            </a:r>
            <a:r>
              <a:rPr lang="en-CA" b="1" dirty="0" smtClean="0"/>
              <a:t>The</a:t>
            </a:r>
            <a:r>
              <a:rPr lang="en-CA" dirty="0" smtClean="0"/>
              <a:t> children I know grow up quickly" – not all children, just the ones I know.</a:t>
            </a:r>
          </a:p>
          <a:p>
            <a:r>
              <a:rPr lang="en-CA" dirty="0" smtClean="0"/>
              <a:t>"Poetry can be beautiful"- poetry in general.</a:t>
            </a:r>
            <a:br>
              <a:rPr lang="en-CA" dirty="0" smtClean="0"/>
            </a:br>
            <a:r>
              <a:rPr lang="en-CA" dirty="0" smtClean="0"/>
              <a:t>"</a:t>
            </a:r>
            <a:r>
              <a:rPr lang="en-CA" b="1" dirty="0" smtClean="0"/>
              <a:t>The</a:t>
            </a:r>
            <a:r>
              <a:rPr lang="en-CA" dirty="0" smtClean="0"/>
              <a:t> poetry of Hopkins is beautiful" – I'm only talking about the poetry Hopkins wrote.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Extra tips: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We </a:t>
            </a:r>
            <a:r>
              <a:rPr lang="en-CA" dirty="0"/>
              <a:t>do not use </a:t>
            </a:r>
            <a:r>
              <a:rPr lang="en-CA" b="1" dirty="0"/>
              <a:t>a/an</a:t>
            </a:r>
            <a:r>
              <a:rPr lang="en-CA" dirty="0"/>
              <a:t> with </a:t>
            </a:r>
            <a:r>
              <a:rPr lang="en-CA" dirty="0" smtClean="0"/>
              <a:t>uncountable </a:t>
            </a:r>
            <a:r>
              <a:rPr lang="en-CA" dirty="0"/>
              <a:t>nouns.</a:t>
            </a:r>
          </a:p>
          <a:p>
            <a:r>
              <a:rPr lang="en-CA" dirty="0" smtClean="0"/>
              <a:t>Use </a:t>
            </a:r>
            <a:r>
              <a:rPr lang="en-CA" b="1" dirty="0" smtClean="0"/>
              <a:t>an</a:t>
            </a:r>
            <a:r>
              <a:rPr lang="en-CA" dirty="0" smtClean="0"/>
              <a:t> with countable nouns that begin with vowel sounds.</a:t>
            </a:r>
          </a:p>
          <a:p>
            <a:r>
              <a:rPr lang="en-CA" dirty="0" smtClean="0"/>
              <a:t>We </a:t>
            </a:r>
            <a:r>
              <a:rPr lang="en-CA" dirty="0"/>
              <a:t>use </a:t>
            </a:r>
            <a:r>
              <a:rPr lang="en-CA" b="1" dirty="0"/>
              <a:t>the </a:t>
            </a:r>
            <a:r>
              <a:rPr lang="en-CA" dirty="0"/>
              <a:t>with names of places.</a:t>
            </a:r>
          </a:p>
          <a:p>
            <a:r>
              <a:rPr lang="en-CA" dirty="0"/>
              <a:t>Don't use </a:t>
            </a:r>
            <a:r>
              <a:rPr lang="en-CA" b="1" dirty="0"/>
              <a:t>the</a:t>
            </a:r>
            <a:r>
              <a:rPr lang="en-CA" dirty="0"/>
              <a:t> when you are talking about things generally.</a:t>
            </a:r>
          </a:p>
          <a:p>
            <a:r>
              <a:rPr lang="en-CA" dirty="0" smtClean="0"/>
              <a:t>We </a:t>
            </a:r>
            <a:r>
              <a:rPr lang="en-CA" dirty="0"/>
              <a:t>use </a:t>
            </a:r>
            <a:r>
              <a:rPr lang="en-CA" b="1" dirty="0"/>
              <a:t>the</a:t>
            </a:r>
            <a:r>
              <a:rPr lang="en-CA" dirty="0"/>
              <a:t> with nationalities.</a:t>
            </a:r>
          </a:p>
          <a:p>
            <a:r>
              <a:rPr lang="en-CA" dirty="0" smtClean="0"/>
              <a:t>Use </a:t>
            </a:r>
            <a:r>
              <a:rPr lang="en-CA" b="1" dirty="0"/>
              <a:t>the</a:t>
            </a:r>
            <a:r>
              <a:rPr lang="en-CA" dirty="0"/>
              <a:t> with superlative adjectives</a:t>
            </a:r>
            <a:r>
              <a:rPr lang="en-CA" dirty="0" smtClean="0"/>
              <a:t>.</a:t>
            </a:r>
            <a:endParaRPr lang="en-C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412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English Articles</vt:lpstr>
      <vt:lpstr>Grammar rule 1</vt:lpstr>
      <vt:lpstr>Grammar rule 2</vt:lpstr>
      <vt:lpstr>A vs. An</vt:lpstr>
      <vt:lpstr>A vs. An</vt:lpstr>
      <vt:lpstr>Grammar rule 3</vt:lpstr>
      <vt:lpstr>Extra tips: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Articles</dc:title>
  <dc:creator>Owner</dc:creator>
  <cp:lastModifiedBy>Owner</cp:lastModifiedBy>
  <cp:revision>1</cp:revision>
  <dcterms:created xsi:type="dcterms:W3CDTF">2010-05-25T13:58:04Z</dcterms:created>
  <dcterms:modified xsi:type="dcterms:W3CDTF">2010-06-15T18:54:07Z</dcterms:modified>
</cp:coreProperties>
</file>